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67" r:id="rId3"/>
    <p:sldId id="263" r:id="rId4"/>
    <p:sldId id="291" r:id="rId5"/>
    <p:sldId id="29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1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3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1C4F0-1429-4182-B807-01CE8F51F2A2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CCD5-CA92-46FD-9FB9-9F8309F53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780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1C4F0-1429-4182-B807-01CE8F51F2A2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CCD5-CA92-46FD-9FB9-9F8309F53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591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1C4F0-1429-4182-B807-01CE8F51F2A2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CCD5-CA92-46FD-9FB9-9F8309F53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6596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1C4F0-1429-4182-B807-01CE8F51F2A2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CCD5-CA92-46FD-9FB9-9F8309F53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356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1C4F0-1429-4182-B807-01CE8F51F2A2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CCD5-CA92-46FD-9FB9-9F8309F53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52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1C4F0-1429-4182-B807-01CE8F51F2A2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CCD5-CA92-46FD-9FB9-9F8309F53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786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1C4F0-1429-4182-B807-01CE8F51F2A2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CCD5-CA92-46FD-9FB9-9F8309F53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537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1C4F0-1429-4182-B807-01CE8F51F2A2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CCD5-CA92-46FD-9FB9-9F8309F53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433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1C4F0-1429-4182-B807-01CE8F51F2A2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CCD5-CA92-46FD-9FB9-9F8309F53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055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1C4F0-1429-4182-B807-01CE8F51F2A2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CCD5-CA92-46FD-9FB9-9F8309F53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0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1C4F0-1429-4182-B807-01CE8F51F2A2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CCD5-CA92-46FD-9FB9-9F8309F53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802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1C4F0-1429-4182-B807-01CE8F51F2A2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2CCD5-CA92-46FD-9FB9-9F8309F53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46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9507DE0-5A68-5983-41EC-10C6B8B4B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7390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600" dirty="0"/>
              <a:t>New and Views</a:t>
            </a:r>
          </a:p>
          <a:p>
            <a:pPr marL="0" indent="0" algn="ctr">
              <a:buNone/>
            </a:pPr>
            <a:r>
              <a:rPr lang="en-GB" sz="3600" dirty="0"/>
              <a:t>Auditors’ Session</a:t>
            </a:r>
          </a:p>
          <a:p>
            <a:pPr marL="0" indent="0" algn="ctr">
              <a:buNone/>
            </a:pPr>
            <a:endParaRPr lang="en-GB" sz="3600" dirty="0"/>
          </a:p>
          <a:p>
            <a:pPr marL="0" indent="0" algn="ctr">
              <a:buNone/>
            </a:pPr>
            <a:r>
              <a:rPr lang="en-GB" sz="3200" dirty="0"/>
              <a:t>Simon </a:t>
            </a:r>
            <a:r>
              <a:rPr lang="en-GB" sz="3200" dirty="0" err="1"/>
              <a:t>Oberst</a:t>
            </a:r>
            <a:r>
              <a:rPr lang="en-GB" sz="3200" dirty="0"/>
              <a:t>, </a:t>
            </a:r>
            <a:r>
              <a:rPr lang="en-GB" sz="2400" dirty="0"/>
              <a:t>Director of Quality and Accreditation</a:t>
            </a:r>
          </a:p>
          <a:p>
            <a:pPr marL="0" indent="0" algn="ctr">
              <a:buNone/>
            </a:pPr>
            <a:r>
              <a:rPr lang="en-GB" dirty="0"/>
              <a:t>Jean-Benoît </a:t>
            </a:r>
            <a:r>
              <a:rPr lang="en-GB" dirty="0" err="1"/>
              <a:t>Burrion</a:t>
            </a:r>
            <a:r>
              <a:rPr lang="en-GB" dirty="0"/>
              <a:t>, </a:t>
            </a:r>
            <a:r>
              <a:rPr lang="en-GB" sz="2400" dirty="0"/>
              <a:t>Chair, A&amp;D Board</a:t>
            </a:r>
          </a:p>
          <a:p>
            <a:pPr marL="0" indent="0" algn="ctr">
              <a:buNone/>
            </a:pPr>
            <a:endParaRPr lang="en-GB" sz="2400" dirty="0"/>
          </a:p>
          <a:p>
            <a:pPr marL="0" indent="0" algn="ctr">
              <a:buNone/>
            </a:pPr>
            <a:r>
              <a:rPr lang="en-GB" sz="2400" dirty="0"/>
              <a:t>14th June 2023, Paris Oncology Days, 1830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4849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0826"/>
            <a:ext cx="9172575" cy="292100"/>
          </a:xfrm>
        </p:spPr>
        <p:txBody>
          <a:bodyPr>
            <a:normAutofit fontScale="90000"/>
          </a:bodyPr>
          <a:lstStyle/>
          <a:p>
            <a:r>
              <a:rPr lang="fr-BE" dirty="0"/>
              <a:t> </a:t>
            </a:r>
            <a:r>
              <a:rPr lang="fr-BE" sz="3600" dirty="0" err="1"/>
              <a:t>Demand</a:t>
            </a:r>
            <a:r>
              <a:rPr lang="fr-BE" sz="3600" dirty="0"/>
              <a:t> </a:t>
            </a:r>
            <a:r>
              <a:rPr lang="fr-BE" sz="3600" dirty="0" err="1"/>
              <a:t>is</a:t>
            </a:r>
            <a:r>
              <a:rPr lang="fr-BE" sz="3600" dirty="0"/>
              <a:t> </a:t>
            </a:r>
            <a:r>
              <a:rPr lang="fr-BE" sz="3600" dirty="0" err="1"/>
              <a:t>growing</a:t>
            </a:r>
            <a:endParaRPr lang="en-GB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0087" y="1169645"/>
            <a:ext cx="7769087" cy="4624867"/>
          </a:xfrm>
        </p:spPr>
        <p:txBody>
          <a:bodyPr/>
          <a:lstStyle/>
          <a:p>
            <a:pPr marL="0" indent="0">
              <a:buNone/>
            </a:pPr>
            <a:endParaRPr lang="fr-BE" i="1" dirty="0"/>
          </a:p>
          <a:p>
            <a:r>
              <a:rPr lang="fr-BE" dirty="0"/>
              <a:t>The last few </a:t>
            </a:r>
            <a:r>
              <a:rPr lang="fr-BE" dirty="0" err="1"/>
              <a:t>years</a:t>
            </a:r>
            <a:r>
              <a:rPr lang="fr-BE" dirty="0"/>
              <a:t> have </a:t>
            </a:r>
            <a:r>
              <a:rPr lang="fr-BE" dirty="0" err="1"/>
              <a:t>seen</a:t>
            </a:r>
            <a:r>
              <a:rPr lang="fr-BE" dirty="0"/>
              <a:t> big </a:t>
            </a:r>
            <a:r>
              <a:rPr lang="fr-BE" dirty="0" err="1"/>
              <a:t>growth</a:t>
            </a:r>
            <a:r>
              <a:rPr lang="fr-BE" dirty="0"/>
              <a:t> in France, </a:t>
            </a:r>
            <a:r>
              <a:rPr lang="fr-BE" dirty="0" err="1"/>
              <a:t>Sweden</a:t>
            </a:r>
            <a:r>
              <a:rPr lang="fr-BE" dirty="0"/>
              <a:t> and </a:t>
            </a:r>
            <a:r>
              <a:rPr lang="fr-BE" dirty="0" err="1"/>
              <a:t>Finland</a:t>
            </a:r>
            <a:endParaRPr lang="fr-BE" dirty="0"/>
          </a:p>
          <a:p>
            <a:endParaRPr lang="fr-BE" dirty="0"/>
          </a:p>
          <a:p>
            <a:r>
              <a:rPr lang="fr-BE" dirty="0" err="1"/>
              <a:t>Now</a:t>
            </a:r>
            <a:r>
              <a:rPr lang="fr-BE" dirty="0"/>
              <a:t> </a:t>
            </a:r>
            <a:r>
              <a:rPr lang="fr-BE" dirty="0" err="1"/>
              <a:t>we</a:t>
            </a:r>
            <a:r>
              <a:rPr lang="fr-BE" dirty="0"/>
              <a:t> </a:t>
            </a:r>
            <a:r>
              <a:rPr lang="fr-BE" dirty="0" err="1"/>
              <a:t>see</a:t>
            </a:r>
            <a:r>
              <a:rPr lang="fr-BE" dirty="0"/>
              <a:t> </a:t>
            </a:r>
            <a:r>
              <a:rPr lang="fr-BE" dirty="0" err="1"/>
              <a:t>considerable</a:t>
            </a:r>
            <a:r>
              <a:rPr lang="fr-BE" dirty="0"/>
              <a:t> </a:t>
            </a:r>
            <a:r>
              <a:rPr lang="fr-BE" dirty="0" err="1"/>
              <a:t>interest</a:t>
            </a:r>
            <a:r>
              <a:rPr lang="fr-BE" dirty="0"/>
              <a:t> in Spain, Ireland, </a:t>
            </a:r>
            <a:r>
              <a:rPr lang="fr-BE" dirty="0" err="1"/>
              <a:t>Denmark</a:t>
            </a:r>
            <a:r>
              <a:rPr lang="fr-BE" dirty="0"/>
              <a:t>, </a:t>
            </a:r>
            <a:r>
              <a:rPr lang="fr-BE" dirty="0" err="1"/>
              <a:t>Czech</a:t>
            </a:r>
            <a:r>
              <a:rPr lang="fr-BE" dirty="0"/>
              <a:t> </a:t>
            </a:r>
            <a:r>
              <a:rPr lang="fr-BE" dirty="0" err="1"/>
              <a:t>republic</a:t>
            </a:r>
            <a:r>
              <a:rPr lang="fr-BE" dirty="0"/>
              <a:t>, </a:t>
            </a:r>
            <a:r>
              <a:rPr lang="fr-BE" dirty="0" err="1"/>
              <a:t>Netherlands</a:t>
            </a:r>
            <a:r>
              <a:rPr lang="fr-BE" dirty="0"/>
              <a:t>, </a:t>
            </a:r>
            <a:r>
              <a:rPr lang="fr-BE" dirty="0" err="1"/>
              <a:t>Italy</a:t>
            </a:r>
            <a:r>
              <a:rPr lang="fr-BE" dirty="0"/>
              <a:t>, </a:t>
            </a:r>
            <a:r>
              <a:rPr lang="fr-BE" dirty="0" err="1"/>
              <a:t>Bulgaria</a:t>
            </a:r>
            <a:r>
              <a:rPr lang="fr-BE" dirty="0"/>
              <a:t>, </a:t>
            </a:r>
            <a:r>
              <a:rPr lang="fr-BE" dirty="0" err="1"/>
              <a:t>Slovakia</a:t>
            </a:r>
            <a:r>
              <a:rPr lang="fr-BE" dirty="0"/>
              <a:t>, and </a:t>
            </a:r>
            <a:r>
              <a:rPr lang="fr-BE" dirty="0" err="1"/>
              <a:t>others</a:t>
            </a:r>
            <a:r>
              <a:rPr lang="fr-BE" dirty="0"/>
              <a:t>…</a:t>
            </a:r>
          </a:p>
          <a:p>
            <a:endParaRPr lang="fr-BE" dirty="0"/>
          </a:p>
          <a:p>
            <a:r>
              <a:rPr lang="fr-BE" dirty="0" err="1"/>
              <a:t>We</a:t>
            </a:r>
            <a:r>
              <a:rPr lang="fr-BE" dirty="0"/>
              <a:t> </a:t>
            </a:r>
            <a:r>
              <a:rPr lang="fr-BE" dirty="0" err="1"/>
              <a:t>need</a:t>
            </a:r>
            <a:r>
              <a:rPr lang="fr-BE" dirty="0"/>
              <a:t> to </a:t>
            </a:r>
            <a:r>
              <a:rPr lang="fr-BE" dirty="0" err="1"/>
              <a:t>think</a:t>
            </a:r>
            <a:r>
              <a:rPr lang="fr-BE" dirty="0"/>
              <a:t> </a:t>
            </a:r>
            <a:r>
              <a:rPr lang="fr-BE" dirty="0" err="1"/>
              <a:t>beyond</a:t>
            </a:r>
            <a:r>
              <a:rPr lang="fr-BE" dirty="0"/>
              <a:t> Europe – e.g. South America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025D637-FAA6-3DC1-4761-89B624CF5F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9661" y="687181"/>
            <a:ext cx="3837332" cy="2492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126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718051-9600-4C41-B99B-6AF132974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7226" y="62188"/>
            <a:ext cx="10515600" cy="618849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Our auditors are our front-line precious resource</a:t>
            </a:r>
            <a:endParaRPr lang="nl-NL" sz="40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5408E04-AC4F-463B-95D5-AA87B1D45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SzPts val="1000"/>
              <a:buNone/>
              <a:tabLst>
                <a:tab pos="457200" algn="l"/>
              </a:tabLst>
            </a:pPr>
            <a:r>
              <a:rPr lang="en-US" dirty="0"/>
              <a:t>In the A&amp;D Programme: 94 active Auditors </a:t>
            </a:r>
            <a:endParaRPr lang="nl-NL" dirty="0"/>
          </a:p>
          <a:p>
            <a:pPr>
              <a:buSzPts val="1000"/>
              <a:tabLst>
                <a:tab pos="457200" algn="l"/>
              </a:tabLst>
            </a:pPr>
            <a:r>
              <a:rPr lang="en-US" sz="2400" dirty="0">
                <a:solidFill>
                  <a:srgbClr val="000000"/>
                </a:solidFill>
              </a:rPr>
              <a:t>10 Directors</a:t>
            </a:r>
            <a:endParaRPr lang="nl-NL" sz="2400" dirty="0">
              <a:solidFill>
                <a:srgbClr val="000000"/>
              </a:solidFill>
            </a:endParaRPr>
          </a:p>
          <a:p>
            <a:pPr>
              <a:buSzPts val="1000"/>
              <a:tabLst>
                <a:tab pos="457200" algn="l"/>
              </a:tabLst>
            </a:pPr>
            <a:r>
              <a:rPr lang="en-US" sz="2400" dirty="0">
                <a:solidFill>
                  <a:srgbClr val="000000"/>
                </a:solidFill>
              </a:rPr>
              <a:t>21 Nurses / Nurse background</a:t>
            </a:r>
            <a:endParaRPr lang="nl-NL" sz="2400" dirty="0">
              <a:solidFill>
                <a:srgbClr val="000000"/>
              </a:solidFill>
            </a:endParaRPr>
          </a:p>
          <a:p>
            <a:pPr>
              <a:buSzPts val="1000"/>
              <a:tabLst>
                <a:tab pos="457200" algn="l"/>
              </a:tabLst>
            </a:pPr>
            <a:r>
              <a:rPr lang="en-US" sz="2400" dirty="0">
                <a:solidFill>
                  <a:srgbClr val="000000"/>
                </a:solidFill>
              </a:rPr>
              <a:t>20 Quality Managers</a:t>
            </a:r>
            <a:endParaRPr lang="nl-NL" sz="2400" dirty="0">
              <a:solidFill>
                <a:srgbClr val="000000"/>
              </a:solidFill>
            </a:endParaRPr>
          </a:p>
          <a:p>
            <a:pPr>
              <a:buSzPts val="1000"/>
              <a:tabLst>
                <a:tab pos="457200" algn="l"/>
              </a:tabLst>
            </a:pPr>
            <a:r>
              <a:rPr lang="en-US" sz="2400" dirty="0">
                <a:solidFill>
                  <a:srgbClr val="000000"/>
                </a:solidFill>
              </a:rPr>
              <a:t>25 Physicians</a:t>
            </a:r>
            <a:endParaRPr lang="nl-NL" sz="2400" dirty="0">
              <a:solidFill>
                <a:srgbClr val="000000"/>
              </a:solidFill>
            </a:endParaRPr>
          </a:p>
          <a:p>
            <a:pPr>
              <a:buSzPts val="1000"/>
              <a:tabLst>
                <a:tab pos="457200" algn="l"/>
              </a:tabLst>
            </a:pPr>
            <a:r>
              <a:rPr lang="en-US" sz="2400" dirty="0">
                <a:solidFill>
                  <a:srgbClr val="000000"/>
                </a:solidFill>
              </a:rPr>
              <a:t>16 Research background</a:t>
            </a:r>
            <a:endParaRPr lang="nl-NL" sz="2400" dirty="0">
              <a:solidFill>
                <a:srgbClr val="000000"/>
              </a:solidFill>
            </a:endParaRPr>
          </a:p>
          <a:p>
            <a:pPr>
              <a:buSzPts val="1000"/>
              <a:tabLst>
                <a:tab pos="457200" algn="l"/>
              </a:tabLst>
            </a:pPr>
            <a:r>
              <a:rPr lang="en-US" sz="2400" dirty="0">
                <a:solidFill>
                  <a:srgbClr val="000000"/>
                </a:solidFill>
              </a:rPr>
              <a:t>2 other (pharmacy, psychologist)</a:t>
            </a:r>
            <a:endParaRPr lang="nl-NL" sz="2400" dirty="0">
              <a:solidFill>
                <a:srgbClr val="000000"/>
              </a:solidFill>
            </a:endParaRPr>
          </a:p>
          <a:p>
            <a:endParaRPr lang="nl-NL" dirty="0"/>
          </a:p>
          <a:p>
            <a:pPr marL="0" indent="0">
              <a:buNone/>
            </a:pPr>
            <a:r>
              <a:rPr lang="nl-NL" dirty="0" err="1"/>
              <a:t>Therefore</a:t>
            </a:r>
            <a:r>
              <a:rPr lang="nl-NL" dirty="0"/>
              <a:t> – </a:t>
            </a:r>
            <a:r>
              <a:rPr lang="nl-NL" dirty="0" err="1"/>
              <a:t>emphasis</a:t>
            </a:r>
            <a:r>
              <a:rPr lang="nl-NL" dirty="0"/>
              <a:t> on training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refreshment</a:t>
            </a:r>
            <a:r>
              <a:rPr lang="nl-NL" dirty="0"/>
              <a:t> </a:t>
            </a:r>
            <a:r>
              <a:rPr lang="nl-NL" dirty="0" err="1"/>
              <a:t>about</a:t>
            </a:r>
            <a:r>
              <a:rPr lang="nl-NL" dirty="0"/>
              <a:t> </a:t>
            </a:r>
            <a:r>
              <a:rPr lang="nl-NL" dirty="0" err="1"/>
              <a:t>our</a:t>
            </a:r>
            <a:r>
              <a:rPr lang="nl-NL" dirty="0"/>
              <a:t> </a:t>
            </a:r>
            <a:r>
              <a:rPr lang="nl-NL" dirty="0" err="1"/>
              <a:t>processes</a:t>
            </a:r>
            <a:endParaRPr lang="nl-NL" dirty="0"/>
          </a:p>
          <a:p>
            <a:pPr>
              <a:buFont typeface="Wingdings" pitchFamily="2" charset="2"/>
              <a:buChar char="Ø"/>
            </a:pPr>
            <a:r>
              <a:rPr lang="nl-NL" dirty="0"/>
              <a:t>We </a:t>
            </a:r>
            <a:r>
              <a:rPr lang="nl-NL" dirty="0" err="1"/>
              <a:t>will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</a:t>
            </a:r>
            <a:r>
              <a:rPr lang="nl-NL" dirty="0" err="1"/>
              <a:t>recruiting</a:t>
            </a:r>
            <a:r>
              <a:rPr lang="nl-NL" dirty="0"/>
              <a:t> more auditors </a:t>
            </a:r>
            <a:r>
              <a:rPr lang="nl-NL" dirty="0" err="1"/>
              <a:t>for</a:t>
            </a:r>
            <a:r>
              <a:rPr lang="nl-NL" dirty="0"/>
              <a:t> a </a:t>
            </a:r>
            <a:r>
              <a:rPr lang="nl-NL" dirty="0" err="1"/>
              <a:t>March</a:t>
            </a:r>
            <a:r>
              <a:rPr lang="nl-NL" dirty="0"/>
              <a:t> 2024 training</a:t>
            </a:r>
          </a:p>
        </p:txBody>
      </p:sp>
    </p:spTree>
    <p:extLst>
      <p:ext uri="{BB962C8B-B14F-4D97-AF65-F5344CB8AC3E}">
        <p14:creationId xmlns:p14="http://schemas.microsoft.com/office/powerpoint/2010/main" val="3357312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24C783-8C17-47BA-AC32-275A8AC5C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51" y="252983"/>
            <a:ext cx="10515600" cy="324988"/>
          </a:xfrm>
        </p:spPr>
        <p:txBody>
          <a:bodyPr>
            <a:normAutofit fontScale="90000"/>
          </a:bodyPr>
          <a:lstStyle/>
          <a:p>
            <a:r>
              <a:rPr lang="fr-BE" dirty="0"/>
              <a:t>Planning the future</a:t>
            </a: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745070A-81B7-4935-8587-B12BD3BDA4E7}"/>
              </a:ext>
            </a:extLst>
          </p:cNvPr>
          <p:cNvSpPr/>
          <p:nvPr/>
        </p:nvSpPr>
        <p:spPr>
          <a:xfrm>
            <a:off x="298955" y="577971"/>
            <a:ext cx="11300791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fr-BE" sz="2400" dirty="0" err="1"/>
              <a:t>Expanding</a:t>
            </a:r>
            <a:r>
              <a:rPr lang="fr-BE" sz="2400" dirty="0"/>
              <a:t> the OECI </a:t>
            </a:r>
            <a:r>
              <a:rPr lang="fr-BE" sz="2400" dirty="0" err="1"/>
              <a:t>quality</a:t>
            </a:r>
            <a:r>
              <a:rPr lang="fr-BE" sz="2400" dirty="0"/>
              <a:t> and A&amp;D </a:t>
            </a:r>
            <a:r>
              <a:rPr lang="fr-BE" sz="2400" dirty="0" err="1"/>
              <a:t>community</a:t>
            </a:r>
            <a:r>
              <a:rPr lang="fr-BE" sz="2400" dirty="0"/>
              <a:t> (</a:t>
            </a:r>
            <a:r>
              <a:rPr lang="fr-BE" sz="2400" dirty="0" err="1"/>
              <a:t>within</a:t>
            </a:r>
            <a:r>
              <a:rPr lang="fr-BE" sz="2400" dirty="0"/>
              <a:t> Europe, and </a:t>
            </a:r>
            <a:r>
              <a:rPr lang="fr-BE" sz="2400" dirty="0" err="1"/>
              <a:t>beyond</a:t>
            </a:r>
            <a:r>
              <a:rPr lang="fr-BE" sz="2400" dirty="0"/>
              <a:t>)</a:t>
            </a:r>
          </a:p>
          <a:p>
            <a:pPr marL="1028700" lvl="1" indent="-571500">
              <a:buFont typeface="Wingdings" pitchFamily="2" charset="2"/>
              <a:buChar char="§"/>
            </a:pPr>
            <a:r>
              <a:rPr lang="fr-BE" sz="2000" dirty="0"/>
              <a:t>Our first </a:t>
            </a:r>
            <a:r>
              <a:rPr lang="fr-BE" sz="2000" dirty="0" err="1"/>
              <a:t>peer</a:t>
            </a:r>
            <a:r>
              <a:rPr lang="fr-BE" sz="2000" dirty="0"/>
              <a:t> </a:t>
            </a:r>
            <a:r>
              <a:rPr lang="fr-BE" sz="2000" dirty="0" err="1"/>
              <a:t>review</a:t>
            </a:r>
            <a:r>
              <a:rPr lang="fr-BE" sz="2000" dirty="0"/>
              <a:t> in South America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fr-BE" sz="24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BE" sz="2400" dirty="0" err="1"/>
              <a:t>Creating</a:t>
            </a:r>
            <a:r>
              <a:rPr lang="fr-BE" sz="2400" dirty="0"/>
              <a:t> more of a </a:t>
            </a:r>
            <a:r>
              <a:rPr lang="fr-BE" sz="2400" dirty="0" err="1"/>
              <a:t>sense</a:t>
            </a:r>
            <a:r>
              <a:rPr lang="fr-BE" sz="2400" dirty="0"/>
              <a:t> of </a:t>
            </a:r>
            <a:r>
              <a:rPr lang="fr-BE" sz="2400" dirty="0" err="1"/>
              <a:t>community</a:t>
            </a:r>
            <a:r>
              <a:rPr lang="fr-BE" sz="2400" dirty="0"/>
              <a:t>: </a:t>
            </a:r>
            <a:r>
              <a:rPr lang="fr-BE" sz="2400" dirty="0" err="1"/>
              <a:t>spreading</a:t>
            </a:r>
            <a:r>
              <a:rPr lang="fr-BE" sz="2400" dirty="0"/>
              <a:t> excellent practices; </a:t>
            </a:r>
            <a:r>
              <a:rPr lang="fr-BE" sz="2400" dirty="0" err="1"/>
              <a:t>offering</a:t>
            </a:r>
            <a:r>
              <a:rPr lang="fr-BE" sz="2400" dirty="0"/>
              <a:t> benchmarking</a:t>
            </a:r>
          </a:p>
          <a:p>
            <a:pPr marL="1028700" lvl="1" indent="-571500">
              <a:buFont typeface="Wingdings" pitchFamily="2" charset="2"/>
              <a:buChar char="§"/>
            </a:pPr>
            <a:r>
              <a:rPr lang="fr-BE" sz="2000" dirty="0"/>
              <a:t>Second round of excellent practices </a:t>
            </a:r>
            <a:r>
              <a:rPr lang="fr-BE" sz="2000" dirty="0" err="1"/>
              <a:t>next</a:t>
            </a:r>
            <a:r>
              <a:rPr lang="fr-BE" sz="2000" dirty="0"/>
              <a:t> </a:t>
            </a:r>
            <a:r>
              <a:rPr lang="fr-BE" sz="2000" dirty="0" err="1"/>
              <a:t>year</a:t>
            </a:r>
            <a:endParaRPr lang="en-GB" sz="20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400" dirty="0"/>
              <a:t>Consolidating and improving the A&amp;D programme</a:t>
            </a:r>
          </a:p>
          <a:p>
            <a:pPr marL="1485900" lvl="2" indent="-571500">
              <a:buFont typeface="Wingdings" pitchFamily="2" charset="2"/>
              <a:buChar char="§"/>
            </a:pPr>
            <a:r>
              <a:rPr lang="en-GB" sz="2000" dirty="0"/>
              <a:t>4</a:t>
            </a:r>
            <a:r>
              <a:rPr lang="en-GB" sz="2000" baseline="30000" dirty="0"/>
              <a:t>th</a:t>
            </a:r>
            <a:r>
              <a:rPr lang="en-GB" sz="2000" dirty="0"/>
              <a:t> review of our standards 2023-25 – even smarter! (Auditors will be fully involved in identifying gaps and getting rid of redundancies)</a:t>
            </a:r>
          </a:p>
          <a:p>
            <a:pPr marL="1485900" lvl="2" indent="-571500">
              <a:buFont typeface="Wingdings" pitchFamily="2" charset="2"/>
              <a:buChar char="§"/>
            </a:pPr>
            <a:r>
              <a:rPr lang="en-GB" sz="2000" dirty="0"/>
              <a:t>Concentrating on our added value to centres</a:t>
            </a:r>
          </a:p>
          <a:p>
            <a:pPr marL="1485900" lvl="2" indent="-571500">
              <a:buFont typeface="Wingdings" pitchFamily="2" charset="2"/>
              <a:buChar char="§"/>
            </a:pPr>
            <a:r>
              <a:rPr lang="en-GB" sz="2000" dirty="0"/>
              <a:t>Making certain processes more clear</a:t>
            </a:r>
          </a:p>
          <a:p>
            <a:pPr marL="1485900" lvl="2" indent="-571500">
              <a:buFont typeface="Wingdings" pitchFamily="2" charset="2"/>
              <a:buChar char="§"/>
            </a:pPr>
            <a:endParaRPr lang="en-GB" sz="24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400" dirty="0"/>
              <a:t>Enlarging the A&amp;D Board – more members and patient expert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400" dirty="0"/>
              <a:t>Improving our webpages to be more engaging and interactive</a:t>
            </a:r>
          </a:p>
          <a:p>
            <a:endParaRPr lang="fr-BE" sz="2800" dirty="0"/>
          </a:p>
          <a:p>
            <a:pPr lvl="1"/>
            <a:endParaRPr lang="fr-BE" sz="2800" dirty="0"/>
          </a:p>
          <a:p>
            <a:pPr lvl="1"/>
            <a:endParaRPr lang="fr-BE" sz="2800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577597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24C783-8C17-47BA-AC32-275A8AC5C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51" y="252983"/>
            <a:ext cx="10515600" cy="324988"/>
          </a:xfrm>
        </p:spPr>
        <p:txBody>
          <a:bodyPr>
            <a:noAutofit/>
          </a:bodyPr>
          <a:lstStyle/>
          <a:p>
            <a:r>
              <a:rPr lang="fr-BE" sz="3200" dirty="0"/>
              <a:t>Our values and </a:t>
            </a:r>
            <a:r>
              <a:rPr lang="fr-BE" sz="3200" dirty="0" err="1"/>
              <a:t>distinctiveness</a:t>
            </a:r>
            <a:endParaRPr lang="en-GB" sz="32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745070A-81B7-4935-8587-B12BD3BDA4E7}"/>
              </a:ext>
            </a:extLst>
          </p:cNvPr>
          <p:cNvSpPr/>
          <p:nvPr/>
        </p:nvSpPr>
        <p:spPr>
          <a:xfrm>
            <a:off x="298955" y="736997"/>
            <a:ext cx="1130079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BE" sz="2800" dirty="0"/>
          </a:p>
          <a:p>
            <a:endParaRPr lang="fr-BE" sz="2800" dirty="0"/>
          </a:p>
          <a:p>
            <a:pPr lvl="1"/>
            <a:endParaRPr lang="fr-BE" sz="2800" dirty="0"/>
          </a:p>
          <a:p>
            <a:pPr lvl="1"/>
            <a:endParaRPr lang="fr-BE" sz="2800" dirty="0"/>
          </a:p>
          <a:p>
            <a:endParaRPr lang="en-GB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B074B8-D913-6D20-DD72-A04CB76D645C}"/>
              </a:ext>
            </a:extLst>
          </p:cNvPr>
          <p:cNvSpPr txBox="1"/>
          <p:nvPr/>
        </p:nvSpPr>
        <p:spPr>
          <a:xfrm>
            <a:off x="834887" y="914400"/>
            <a:ext cx="10147852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GB" sz="2000" dirty="0"/>
              <a:t>In the Standards Revision process we want to gain feedback from you, our auditors</a:t>
            </a:r>
          </a:p>
          <a:p>
            <a:pPr marL="342900" indent="-342900">
              <a:buFont typeface="Wingdings" pitchFamily="2" charset="2"/>
              <a:buChar char="v"/>
            </a:pPr>
            <a:endParaRPr lang="en-GB" sz="2000" dirty="0"/>
          </a:p>
          <a:p>
            <a:pPr marL="342900" indent="-342900">
              <a:buFont typeface="Wingdings" pitchFamily="2" charset="2"/>
              <a:buChar char="v"/>
            </a:pPr>
            <a:r>
              <a:rPr lang="en-GB" sz="2000" dirty="0"/>
              <a:t>In the light of various EU initiatives, including Crane, we want to develop and improve what is distinctive about our quality and accreditation programme:</a:t>
            </a:r>
          </a:p>
          <a:p>
            <a:pPr marL="342900" indent="-342900">
              <a:buFont typeface="Wingdings" pitchFamily="2" charset="2"/>
              <a:buChar char="v"/>
            </a:pPr>
            <a:endParaRPr lang="en-GB" sz="2000" dirty="0"/>
          </a:p>
          <a:p>
            <a:pPr marL="800100" lvl="1" indent="-342900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2000" dirty="0"/>
              <a:t>We believe in peer reviews, not technical audits</a:t>
            </a:r>
          </a:p>
          <a:p>
            <a:pPr marL="800100" lvl="1" indent="-342900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2000" dirty="0"/>
              <a:t>Our auditors are all professionals in Cancer Centres from day to day</a:t>
            </a:r>
          </a:p>
          <a:p>
            <a:pPr marL="800100" lvl="1" indent="-342900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2000" dirty="0"/>
              <a:t>Our programme is voluntary, not regulatory</a:t>
            </a:r>
          </a:p>
          <a:p>
            <a:pPr marL="800100" lvl="1" indent="-342900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2000" dirty="0"/>
              <a:t>We are enabling, not controlling</a:t>
            </a:r>
          </a:p>
          <a:p>
            <a:pPr marL="800100" lvl="1" indent="-342900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2000" dirty="0"/>
              <a:t>We can order our affairs and programme as our member experts and scientific findings demonstrate are best standards and practices</a:t>
            </a:r>
          </a:p>
          <a:p>
            <a:pPr marL="800100" lvl="1" indent="-342900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2000" dirty="0"/>
              <a:t>We want to be an effective community of practice where we enable each centre to improve, develop and learn from each other.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en-GB" sz="2000" dirty="0"/>
          </a:p>
          <a:p>
            <a:pPr lvl="1"/>
            <a:endParaRPr lang="en-GB" sz="2000" dirty="0"/>
          </a:p>
          <a:p>
            <a:endParaRPr lang="en-GB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67096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4593</TotalTime>
  <Words>386</Words>
  <Application>Microsoft Macintosh PowerPoint</Application>
  <PresentationFormat>Widescreen</PresentationFormat>
  <Paragraphs>58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Tema di Office</vt:lpstr>
      <vt:lpstr>PowerPoint Presentation</vt:lpstr>
      <vt:lpstr> Demand is growing</vt:lpstr>
      <vt:lpstr>Our auditors are our front-line precious resource</vt:lpstr>
      <vt:lpstr>Planning the future</vt:lpstr>
      <vt:lpstr>Our values and distinctiveness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Claudio Lombardo</dc:creator>
  <cp:lastModifiedBy>Simon Oberst</cp:lastModifiedBy>
  <cp:revision>56</cp:revision>
  <dcterms:created xsi:type="dcterms:W3CDTF">2022-05-10T10:45:31Z</dcterms:created>
  <dcterms:modified xsi:type="dcterms:W3CDTF">2023-06-14T05:32:00Z</dcterms:modified>
</cp:coreProperties>
</file>